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2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B5D116-5AC5-4C34-8CB7-903608B8FDC1}" type="datetimeFigureOut">
              <a:rPr lang="es-ES" smtClean="0"/>
              <a:pPr/>
              <a:t>03/02/2012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6C9641-E1A2-4EFD-AE07-A48C2B0A9BC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3A7E4F0-4A4B-43A7-80E1-7B54659B6EAB}" type="datetimeFigureOut">
              <a:rPr lang="es-ES" smtClean="0"/>
              <a:pPr/>
              <a:t>03/02/2012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3C8EF68-C857-4493-BC6A-64AB4DACDB8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7E4F0-4A4B-43A7-80E1-7B54659B6EAB}" type="datetimeFigureOut">
              <a:rPr lang="es-ES" smtClean="0"/>
              <a:pPr/>
              <a:t>03/02/2012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8EF68-C857-4493-BC6A-64AB4DACDB8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7E4F0-4A4B-43A7-80E1-7B54659B6EAB}" type="datetimeFigureOut">
              <a:rPr lang="es-ES" smtClean="0"/>
              <a:pPr/>
              <a:t>03/02/2012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8EF68-C857-4493-BC6A-64AB4DACDB8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3A7E4F0-4A4B-43A7-80E1-7B54659B6EAB}" type="datetimeFigureOut">
              <a:rPr lang="es-ES" smtClean="0"/>
              <a:pPr/>
              <a:t>03/02/2012</a:t>
            </a:fld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3C8EF68-C857-4493-BC6A-64AB4DACDB8F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3A7E4F0-4A4B-43A7-80E1-7B54659B6EAB}" type="datetimeFigureOut">
              <a:rPr lang="es-ES" smtClean="0"/>
              <a:pPr/>
              <a:t>03/02/2012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3C8EF68-C857-4493-BC6A-64AB4DACDB8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7E4F0-4A4B-43A7-80E1-7B54659B6EAB}" type="datetimeFigureOut">
              <a:rPr lang="es-ES" smtClean="0"/>
              <a:pPr/>
              <a:t>03/02/2012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8EF68-C857-4493-BC6A-64AB4DACDB8F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7E4F0-4A4B-43A7-80E1-7B54659B6EAB}" type="datetimeFigureOut">
              <a:rPr lang="es-ES" smtClean="0"/>
              <a:pPr/>
              <a:t>03/02/2012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8EF68-C857-4493-BC6A-64AB4DACDB8F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3A7E4F0-4A4B-43A7-80E1-7B54659B6EAB}" type="datetimeFigureOut">
              <a:rPr lang="es-ES" smtClean="0"/>
              <a:pPr/>
              <a:t>03/02/2012</a:t>
            </a:fld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3C8EF68-C857-4493-BC6A-64AB4DACDB8F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7E4F0-4A4B-43A7-80E1-7B54659B6EAB}" type="datetimeFigureOut">
              <a:rPr lang="es-ES" smtClean="0"/>
              <a:pPr/>
              <a:t>03/02/2012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8EF68-C857-4493-BC6A-64AB4DACDB8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3A7E4F0-4A4B-43A7-80E1-7B54659B6EAB}" type="datetimeFigureOut">
              <a:rPr lang="es-ES" smtClean="0"/>
              <a:pPr/>
              <a:t>03/02/2012</a:t>
            </a:fld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3C8EF68-C857-4493-BC6A-64AB4DACDB8F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3A7E4F0-4A4B-43A7-80E1-7B54659B6EAB}" type="datetimeFigureOut">
              <a:rPr lang="es-ES" smtClean="0"/>
              <a:pPr/>
              <a:t>03/02/2012</a:t>
            </a:fld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3C8EF68-C857-4493-BC6A-64AB4DACDB8F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3A7E4F0-4A4B-43A7-80E1-7B54659B6EAB}" type="datetimeFigureOut">
              <a:rPr lang="es-ES" smtClean="0"/>
              <a:pPr/>
              <a:t>03/02/2012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3C8EF68-C857-4493-BC6A-64AB4DACDB8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4" name="Rectangle 2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2098" name="Rectangle 5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2122" name="Rectangle 7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2124" name="Rectangle 7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P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125" name="Rectangle 77"/>
          <p:cNvSpPr>
            <a:spLocks noChangeArrowheads="1"/>
          </p:cNvSpPr>
          <p:nvPr/>
        </p:nvSpPr>
        <p:spPr bwMode="auto">
          <a:xfrm>
            <a:off x="285720" y="571480"/>
            <a:ext cx="7972452" cy="53399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S" sz="2000" b="1" u="sng" dirty="0">
                <a:solidFill>
                  <a:schemeClr val="tx2">
                    <a:lumMod val="60000"/>
                    <a:lumOff val="40000"/>
                  </a:schemeClr>
                </a:solidFill>
              </a:rPr>
              <a:t>Taller de office</a:t>
            </a:r>
          </a:p>
          <a:p>
            <a:pPr algn="ctr"/>
            <a:r>
              <a:rPr lang="es-ES" sz="2000" b="1" u="sng" dirty="0">
                <a:solidFill>
                  <a:schemeClr val="tx2">
                    <a:lumMod val="60000"/>
                    <a:lumOff val="40000"/>
                  </a:schemeClr>
                </a:solidFill>
              </a:rPr>
              <a:t>Microsoft Word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es-ES" sz="18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Alumna:</a:t>
            </a:r>
            <a:endParaRPr kumimoji="0" lang="es-ES" sz="1100" b="0" i="0" u="none" strike="noStrike" cap="none" normalizeH="0" baseline="0" dirty="0" smtClean="0">
              <a:ln>
                <a:noFill/>
              </a:ln>
              <a:solidFill>
                <a:schemeClr val="tx2">
                  <a:lumMod val="60000"/>
                  <a:lumOff val="40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Jessica Vanessa Arce Márquez </a:t>
            </a:r>
            <a:endParaRPr kumimoji="0" lang="es-ES" sz="1100" b="0" i="0" u="none" strike="noStrike" cap="none" normalizeH="0" baseline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ES" sz="18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P.web del alumno: </a:t>
            </a:r>
            <a:endParaRPr kumimoji="0" lang="es-ES" sz="1100" b="0" i="0" u="none" strike="noStrike" cap="none" normalizeH="0" baseline="0" dirty="0" smtClean="0">
              <a:ln>
                <a:noFill/>
              </a:ln>
              <a:solidFill>
                <a:schemeClr val="tx2">
                  <a:lumMod val="60000"/>
                  <a:lumOff val="40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Jecikaarce.webnode.es</a:t>
            </a:r>
            <a:endParaRPr kumimoji="0" lang="es-ES" sz="1100" b="0" i="0" u="none" strike="noStrike" cap="none" normalizeH="0" baseline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ES" sz="18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Profesor:</a:t>
            </a:r>
            <a:endParaRPr kumimoji="0" lang="es-ES" sz="1100" b="0" i="0" u="none" strike="noStrike" cap="none" normalizeH="0" baseline="0" dirty="0" smtClean="0">
              <a:ln>
                <a:noFill/>
              </a:ln>
              <a:solidFill>
                <a:schemeClr val="tx2">
                  <a:lumMod val="60000"/>
                  <a:lumOff val="40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Víctor Espinoza</a:t>
            </a:r>
            <a:endParaRPr kumimoji="0" lang="es-ES" sz="1100" b="0" i="0" u="none" strike="noStrike" cap="none" normalizeH="0" baseline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ES" sz="18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P.web del profesor:</a:t>
            </a:r>
            <a:endParaRPr kumimoji="0" lang="es-ES" sz="1100" b="0" i="0" u="none" strike="noStrike" cap="none" normalizeH="0" baseline="0" dirty="0" smtClean="0">
              <a:ln>
                <a:noFill/>
              </a:ln>
              <a:solidFill>
                <a:schemeClr val="tx2">
                  <a:lumMod val="60000"/>
                  <a:lumOff val="40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Profvictor.webnode.es</a:t>
            </a:r>
            <a:endParaRPr kumimoji="0" lang="es-ES" sz="1100" b="0" i="0" u="none" strike="noStrike" cap="none" normalizeH="0" baseline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ES" sz="18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Frecuencia:</a:t>
            </a:r>
            <a:endParaRPr kumimoji="0" lang="es-ES" sz="1100" b="0" i="0" u="none" strike="noStrike" cap="none" normalizeH="0" baseline="0" dirty="0" smtClean="0">
              <a:ln>
                <a:noFill/>
              </a:ln>
              <a:solidFill>
                <a:schemeClr val="tx2">
                  <a:lumMod val="60000"/>
                  <a:lumOff val="40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Viernes </a:t>
            </a:r>
            <a:endParaRPr kumimoji="0" lang="es-ES" sz="1100" b="0" i="0" u="none" strike="noStrike" cap="none" normalizeH="0" baseline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ES" sz="18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Horario:</a:t>
            </a:r>
            <a:endParaRPr kumimoji="0" lang="es-ES" sz="1100" b="0" i="0" u="none" strike="noStrike" cap="none" normalizeH="0" baseline="0" dirty="0" smtClean="0">
              <a:ln>
                <a:noFill/>
              </a:ln>
              <a:solidFill>
                <a:schemeClr val="tx2">
                  <a:lumMod val="60000"/>
                  <a:lumOff val="40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09:00 am – 01:00 pm</a:t>
            </a:r>
            <a:endParaRPr kumimoji="0" lang="es-E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ES" sz="18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Tema:</a:t>
            </a:r>
            <a:endParaRPr kumimoji="0" lang="es-ES" sz="1100" b="0" i="0" u="none" strike="noStrike" cap="none" normalizeH="0" baseline="0" dirty="0" smtClean="0">
              <a:ln>
                <a:noFill/>
              </a:ln>
              <a:solidFill>
                <a:schemeClr val="tx2">
                  <a:lumMod val="60000"/>
                  <a:lumOff val="40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Formulas y relaciones de tablas (Access)</a:t>
            </a:r>
            <a:endParaRPr kumimoji="0" lang="es-E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48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2012</a:t>
            </a: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2">
                  <a:lumMod val="60000"/>
                  <a:lumOff val="40000"/>
                </a:schemeClr>
              </a:solidFill>
              <a:effectLst/>
              <a:latin typeface="Arial" pitchFamily="34" charset="0"/>
            </a:endParaRPr>
          </a:p>
        </p:txBody>
      </p:sp>
      <p:pic>
        <p:nvPicPr>
          <p:cNvPr id="79" name="78 Imagen" descr="Logotipo B-Comp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57818" y="2071678"/>
            <a:ext cx="1643074" cy="1500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00034" y="571480"/>
            <a:ext cx="785818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Tabla de contenido:</a:t>
            </a:r>
          </a:p>
          <a:p>
            <a:endParaRPr lang="es-ES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s-E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s-E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</a:t>
            </a:r>
            <a:r>
              <a:rPr lang="es-ES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ntroducción a la aplicación</a:t>
            </a:r>
          </a:p>
          <a:p>
            <a:pPr>
              <a:buFont typeface="Arial" pitchFamily="34" charset="0"/>
              <a:buChar char="•"/>
            </a:pPr>
            <a:r>
              <a:rPr lang="es-E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C</a:t>
            </a:r>
            <a:r>
              <a:rPr lang="es-ES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oncepto de la aplicación</a:t>
            </a:r>
          </a:p>
          <a:p>
            <a:pPr>
              <a:buFont typeface="Arial" pitchFamily="34" charset="0"/>
              <a:buChar char="•"/>
            </a:pPr>
            <a:r>
              <a:rPr lang="es-E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P</a:t>
            </a:r>
            <a:r>
              <a:rPr lang="es-ES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rocesos de la aplicación</a:t>
            </a:r>
          </a:p>
          <a:p>
            <a:pPr>
              <a:buFont typeface="Arial" pitchFamily="34" charset="0"/>
              <a:buChar char="•"/>
            </a:pPr>
            <a:r>
              <a:rPr lang="es-ES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s-ES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Ejercicio </a:t>
            </a:r>
            <a:r>
              <a:rPr lang="es-ES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 la aplicación</a:t>
            </a:r>
          </a:p>
          <a:p>
            <a:endParaRPr lang="es-ES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es-ES" dirty="0"/>
          </a:p>
        </p:txBody>
      </p:sp>
      <p:pic>
        <p:nvPicPr>
          <p:cNvPr id="1026" name="Picture 2" descr="C:\Documents and Settings\Administrador\Escritorio\microsoft access logo, 200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43240" y="3286124"/>
            <a:ext cx="2214578" cy="221457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00034" y="285728"/>
            <a:ext cx="807249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u="sng" dirty="0" smtClean="0">
                <a:solidFill>
                  <a:schemeClr val="bg1">
                    <a:lumMod val="65000"/>
                  </a:schemeClr>
                </a:solidFill>
              </a:rPr>
              <a:t>Introducción a la aplicación</a:t>
            </a:r>
            <a:r>
              <a:rPr lang="es-ES" sz="2400" dirty="0" smtClean="0">
                <a:solidFill>
                  <a:schemeClr val="bg1">
                    <a:lumMod val="65000"/>
                  </a:schemeClr>
                </a:solidFill>
              </a:rPr>
              <a:t>:</a:t>
            </a:r>
          </a:p>
          <a:p>
            <a:endParaRPr lang="es-ES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s-PE" sz="2400" dirty="0"/>
              <a:t>El Microsoft Access es un software utilizado para el desarrollo de sistemas de Base de Datos, basado en el argumento de las bases de datos relacionales, en el cual el </a:t>
            </a:r>
            <a:r>
              <a:rPr lang="es-PE" sz="2400" dirty="0" smtClean="0"/>
              <a:t>usuario </a:t>
            </a:r>
            <a:r>
              <a:rPr lang="es-PE" sz="2400" dirty="0"/>
              <a:t>mantiene informaciones organizadas de forma tabular. </a:t>
            </a:r>
            <a:r>
              <a:rPr lang="es-PE" sz="2400" dirty="0" smtClean="0"/>
              <a:t>Normalmente </a:t>
            </a:r>
            <a:r>
              <a:rPr lang="es-PE" sz="2400" dirty="0"/>
              <a:t>este proceso de análisis y reflexión, </a:t>
            </a:r>
            <a:r>
              <a:rPr lang="es-PE" sz="2400" dirty="0" smtClean="0"/>
              <a:t>constituyen </a:t>
            </a:r>
            <a:r>
              <a:rPr lang="es-PE" sz="2400" dirty="0"/>
              <a:t>pasos importantes para la obtención de buenos </a:t>
            </a:r>
            <a:r>
              <a:rPr lang="es-PE" sz="2400" dirty="0" smtClean="0"/>
              <a:t>sistemas </a:t>
            </a:r>
            <a:r>
              <a:rPr lang="es-PE" sz="2400" dirty="0"/>
              <a:t>de almacenamiento y recuperación de informaciones.</a:t>
            </a:r>
            <a:endParaRPr lang="es-ES" sz="2400" dirty="0"/>
          </a:p>
          <a:p>
            <a:endParaRPr lang="es-ES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es-ES" dirty="0"/>
          </a:p>
          <a:p>
            <a:endParaRPr lang="es-E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00034" y="428604"/>
            <a:ext cx="8286808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u="sng" dirty="0" smtClean="0">
                <a:solidFill>
                  <a:schemeClr val="bg1">
                    <a:lumMod val="65000"/>
                  </a:schemeClr>
                </a:solidFill>
              </a:rPr>
              <a:t>Concepto de la aplicación:</a:t>
            </a:r>
          </a:p>
          <a:p>
            <a:endParaRPr lang="es-ES" sz="2000" b="1" u="sng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s-PE" sz="2000" dirty="0"/>
              <a:t>En una base de datos relacional, los datos se organizan en tablas. </a:t>
            </a:r>
            <a:endParaRPr lang="es-ES" sz="2000" dirty="0"/>
          </a:p>
          <a:p>
            <a:r>
              <a:rPr lang="es-PE" sz="2000" dirty="0"/>
              <a:t>Una tabla </a:t>
            </a:r>
            <a:r>
              <a:rPr lang="es-PE" sz="2000" dirty="0" smtClean="0"/>
              <a:t>determinado 'sujeto', por ejemplo en una tabla de alumnos, en una fila tiene </a:t>
            </a:r>
            <a:r>
              <a:rPr lang="es-PE" sz="2000" dirty="0"/>
              <a:t>cero o más filas, cada fila contiene la información de </a:t>
            </a:r>
            <a:r>
              <a:rPr lang="es-PE" sz="2000" dirty="0" smtClean="0"/>
              <a:t>uno de  los </a:t>
            </a:r>
            <a:r>
              <a:rPr lang="es-PE" sz="2000" dirty="0"/>
              <a:t>datos de un </a:t>
            </a:r>
            <a:r>
              <a:rPr lang="es-PE" sz="2000" dirty="0" smtClean="0"/>
              <a:t>alumno.</a:t>
            </a:r>
            <a:r>
              <a:rPr lang="es-PE" sz="2000" dirty="0"/>
              <a:t/>
            </a:r>
            <a:br>
              <a:rPr lang="es-PE" sz="2000" dirty="0"/>
            </a:br>
            <a:r>
              <a:rPr lang="es-PE" sz="2000" dirty="0"/>
              <a:t/>
            </a:r>
            <a:br>
              <a:rPr lang="es-PE" sz="2000" dirty="0"/>
            </a:br>
            <a:r>
              <a:rPr lang="es-PE" sz="2000" dirty="0"/>
              <a:t>Cada columna representa un 'campo</a:t>
            </a:r>
            <a:r>
              <a:rPr lang="es-PE" sz="2000" dirty="0" smtClean="0"/>
              <a:t>', </a:t>
            </a:r>
            <a:r>
              <a:rPr lang="es-PE" sz="2000" dirty="0"/>
              <a:t>sirve para almacenar una determinada información, por ejemplo en una tabla de alumnos tendremos una columna para almacenar el nombre de los alumnos. </a:t>
            </a:r>
            <a:endParaRPr lang="es-ES" sz="2000" dirty="0"/>
          </a:p>
          <a:p>
            <a:endParaRPr lang="es-ES" sz="2000" b="1" u="sng" dirty="0" smtClean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s-PE" sz="2000" dirty="0"/>
              <a:t>Normalmente todas las tablas deben tener una clave principal definida. Una clave principal es una columna (o combinación de columnas) que permite identificar </a:t>
            </a:r>
            <a:r>
              <a:rPr lang="es-PE" sz="2000" dirty="0" smtClean="0"/>
              <a:t>cada </a:t>
            </a:r>
            <a:r>
              <a:rPr lang="es-PE" sz="2000" dirty="0"/>
              <a:t>fila de la </a:t>
            </a:r>
            <a:r>
              <a:rPr lang="es-PE" sz="2000" dirty="0" smtClean="0"/>
              <a:t>tabla.</a:t>
            </a:r>
            <a:endParaRPr lang="es-ES" sz="2000" dirty="0"/>
          </a:p>
          <a:p>
            <a:endParaRPr lang="es-ES" sz="2000" b="1" u="sng" dirty="0" smtClean="0">
              <a:solidFill>
                <a:schemeClr val="bg1">
                  <a:lumMod val="65000"/>
                </a:schemeClr>
              </a:solidFill>
            </a:endParaRPr>
          </a:p>
          <a:p>
            <a:endParaRPr lang="es-ES" dirty="0"/>
          </a:p>
          <a:p>
            <a:endParaRPr lang="es-E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357158" y="357166"/>
            <a:ext cx="8143932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u="sng" dirty="0" smtClean="0">
                <a:solidFill>
                  <a:schemeClr val="bg1">
                    <a:lumMod val="50000"/>
                  </a:schemeClr>
                </a:solidFill>
              </a:rPr>
              <a:t>Procesos de la aplicación:</a:t>
            </a:r>
          </a:p>
          <a:p>
            <a:endParaRPr lang="es-ES" sz="2400" dirty="0" smtClean="0"/>
          </a:p>
          <a:p>
            <a:r>
              <a:rPr lang="es-ES" sz="2000" dirty="0" smtClean="0"/>
              <a:t>Para </a:t>
            </a:r>
            <a:r>
              <a:rPr lang="es-ES" sz="2000" b="1" dirty="0" smtClean="0"/>
              <a:t>crear una tabla de datos</a:t>
            </a:r>
            <a:r>
              <a:rPr lang="es-ES" sz="2000" dirty="0" smtClean="0"/>
              <a:t> tenemos que hacer clic en la pestaña </a:t>
            </a:r>
            <a:r>
              <a:rPr lang="es-ES" sz="2000" b="1" dirty="0" smtClean="0"/>
              <a:t>Crear</a:t>
            </a:r>
            <a:r>
              <a:rPr lang="es-ES" sz="2000" dirty="0" smtClean="0"/>
              <a:t> para visualizar sus opciones. En el marco </a:t>
            </a:r>
            <a:r>
              <a:rPr lang="es-ES" sz="2000" b="1" dirty="0" smtClean="0"/>
              <a:t>Tablas </a:t>
            </a:r>
            <a:r>
              <a:rPr lang="es-ES" sz="2000" dirty="0" smtClean="0"/>
              <a:t>podremos seleccionar estas opciones: </a:t>
            </a:r>
          </a:p>
          <a:p>
            <a:endParaRPr lang="es-ES" sz="2400" b="1" u="sng" dirty="0" smtClean="0">
              <a:solidFill>
                <a:schemeClr val="bg1">
                  <a:lumMod val="65000"/>
                </a:schemeClr>
              </a:solidFill>
            </a:endParaRPr>
          </a:p>
          <a:p>
            <a:endParaRPr lang="es-ES" sz="2000" b="1" u="sng" dirty="0" smtClean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1026" name="Picture 2" descr="C:\Documents and Settings\Administrador\Escritorio\crear_tabl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1736" y="2357430"/>
            <a:ext cx="3086115" cy="1324847"/>
          </a:xfrm>
          <a:prstGeom prst="rect">
            <a:avLst/>
          </a:prstGeom>
          <a:noFill/>
        </p:spPr>
      </p:pic>
      <p:sp>
        <p:nvSpPr>
          <p:cNvPr id="4" name="3 CuadroTexto"/>
          <p:cNvSpPr txBox="1"/>
          <p:nvPr/>
        </p:nvSpPr>
        <p:spPr>
          <a:xfrm>
            <a:off x="500034" y="4000504"/>
            <a:ext cx="792961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ES" dirty="0" smtClean="0"/>
              <a:t> </a:t>
            </a:r>
            <a:r>
              <a:rPr lang="es-ES" b="1" dirty="0" smtClean="0"/>
              <a:t>Vista diseño</a:t>
            </a:r>
            <a:r>
              <a:rPr lang="es-ES" dirty="0" smtClean="0"/>
              <a:t> es el método que detallaremos en esta unidad didáctica</a:t>
            </a:r>
          </a:p>
          <a:p>
            <a:endParaRPr lang="es-ES" dirty="0" smtClean="0"/>
          </a:p>
          <a:p>
            <a:r>
              <a:rPr lang="es-ES" dirty="0" smtClean="0"/>
              <a:t>Explicaremos a continuación la forma de crear una tabla en </a:t>
            </a:r>
            <a:r>
              <a:rPr lang="es-ES" b="1" dirty="0" smtClean="0"/>
              <a:t>vista diseño</a:t>
            </a:r>
            <a:r>
              <a:rPr lang="es-ES" dirty="0" smtClean="0"/>
              <a:t>. Este método consiste en  definir las distintas columnas que esta tendrá y otras consideraciones como claves, etc...</a:t>
            </a:r>
          </a:p>
          <a:p>
            <a:endParaRPr lang="es-ES" dirty="0" smtClean="0"/>
          </a:p>
          <a:p>
            <a:r>
              <a:rPr lang="es-ES" dirty="0" smtClean="0"/>
              <a:t> </a:t>
            </a:r>
          </a:p>
          <a:p>
            <a:pPr>
              <a:buFont typeface="Arial" pitchFamily="34" charset="0"/>
              <a:buChar char="•"/>
            </a:pPr>
            <a:endParaRPr lang="es-ES" dirty="0" smtClean="0"/>
          </a:p>
          <a:p>
            <a:endParaRPr lang="es-ES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500034" y="285728"/>
            <a:ext cx="807249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ES" b="1" dirty="0" smtClean="0"/>
              <a:t> Una forma</a:t>
            </a:r>
            <a:r>
              <a:rPr lang="es-ES" dirty="0" smtClean="0"/>
              <a:t> rápida de llegar a la vista </a:t>
            </a:r>
            <a:r>
              <a:rPr lang="es-ES" b="1" dirty="0" smtClean="0"/>
              <a:t>Diseño</a:t>
            </a:r>
            <a:r>
              <a:rPr lang="es-ES" dirty="0" smtClean="0"/>
              <a:t> es seleccionando la vista desde la pestaña </a:t>
            </a:r>
            <a:r>
              <a:rPr lang="es-ES" b="1" dirty="0" smtClean="0"/>
              <a:t>Hoja de datos</a:t>
            </a:r>
            <a:r>
              <a:rPr lang="es-ES" dirty="0" smtClean="0"/>
              <a:t>, o haciendo clic en el botón de </a:t>
            </a:r>
            <a:r>
              <a:rPr lang="es-ES" b="1" dirty="0" smtClean="0"/>
              <a:t>Vista de Diseño</a:t>
            </a:r>
            <a:r>
              <a:rPr lang="es-ES" dirty="0" smtClean="0"/>
              <a:t> en la barra de estado: </a:t>
            </a:r>
          </a:p>
          <a:p>
            <a:pPr>
              <a:buFont typeface="Arial" pitchFamily="34" charset="0"/>
              <a:buChar char="•"/>
            </a:pPr>
            <a:endParaRPr lang="es-ES" dirty="0" smtClean="0"/>
          </a:p>
          <a:p>
            <a:endParaRPr lang="es-ES" dirty="0" smtClean="0"/>
          </a:p>
          <a:p>
            <a:pPr>
              <a:buFont typeface="Arial" pitchFamily="34" charset="0"/>
              <a:buChar char="•"/>
            </a:pPr>
            <a:endParaRPr lang="es-ES" dirty="0" smtClean="0"/>
          </a:p>
          <a:p>
            <a:r>
              <a:rPr lang="es-ES" dirty="0" smtClean="0"/>
              <a:t> </a:t>
            </a:r>
          </a:p>
          <a:p>
            <a:endParaRPr lang="es-ES" dirty="0" smtClean="0"/>
          </a:p>
          <a:p>
            <a:endParaRPr lang="es-ES" dirty="0"/>
          </a:p>
        </p:txBody>
      </p:sp>
      <p:pic>
        <p:nvPicPr>
          <p:cNvPr id="2050" name="Picture 2" descr="C:\Documents and Settings\Administrador\Escritorio\a_vista_diseny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1500174"/>
            <a:ext cx="6886581" cy="4800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00034" y="500042"/>
            <a:ext cx="81439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Aparecerá la vista de </a:t>
            </a:r>
            <a:r>
              <a:rPr lang="es-ES" b="1" dirty="0" smtClean="0"/>
              <a:t>Diseño </a:t>
            </a:r>
            <a:r>
              <a:rPr lang="es-ES" dirty="0" smtClean="0"/>
              <a:t>de la tabla: </a:t>
            </a:r>
          </a:p>
          <a:p>
            <a:endParaRPr lang="es-ES" dirty="0" smtClean="0"/>
          </a:p>
          <a:p>
            <a:endParaRPr lang="es-ES" dirty="0"/>
          </a:p>
        </p:txBody>
      </p:sp>
      <p:pic>
        <p:nvPicPr>
          <p:cNvPr id="3074" name="Picture 2" descr="C:\Documents and Settings\Administrador\Escritorio\vista_diseny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1285860"/>
            <a:ext cx="6143668" cy="45005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428596" y="500042"/>
            <a:ext cx="792961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En la pestaña tenemos el</a:t>
            </a:r>
            <a:r>
              <a:rPr lang="es-ES" b="1" dirty="0" smtClean="0"/>
              <a:t> nombre de la tabla</a:t>
            </a:r>
            <a:r>
              <a:rPr lang="es-ES" dirty="0" smtClean="0"/>
              <a:t> (como todavía no hemos asignado un nombre a la tabla, Access le ha asignado un nombre por defecto </a:t>
            </a:r>
            <a:r>
              <a:rPr lang="es-ES" b="1" i="1" dirty="0" smtClean="0"/>
              <a:t>Tabla1</a:t>
            </a:r>
            <a:r>
              <a:rPr lang="es-ES" dirty="0" smtClean="0"/>
              <a:t>).</a:t>
            </a:r>
          </a:p>
          <a:p>
            <a:r>
              <a:rPr lang="es-ES" dirty="0" smtClean="0"/>
              <a:t>Vamos rellenando la rejilla definiendo cada una de las columnas que compondrá la tabla: </a:t>
            </a:r>
          </a:p>
          <a:p>
            <a:endParaRPr lang="es-ES" dirty="0" smtClean="0"/>
          </a:p>
          <a:p>
            <a:endParaRPr lang="es-ES" dirty="0"/>
          </a:p>
        </p:txBody>
      </p:sp>
      <p:pic>
        <p:nvPicPr>
          <p:cNvPr id="4098" name="Picture 2" descr="C:\Documents and Settings\Administrador\Escritorio\ventana_tabla_campo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1604" y="2071678"/>
            <a:ext cx="5286412" cy="3071834"/>
          </a:xfrm>
          <a:prstGeom prst="rect">
            <a:avLst/>
          </a:prstGeom>
          <a:noFill/>
        </p:spPr>
      </p:pic>
      <p:sp>
        <p:nvSpPr>
          <p:cNvPr id="4" name="3 CuadroTexto"/>
          <p:cNvSpPr txBox="1"/>
          <p:nvPr/>
        </p:nvSpPr>
        <p:spPr>
          <a:xfrm>
            <a:off x="571472" y="5429264"/>
            <a:ext cx="69294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ES" dirty="0" smtClean="0"/>
              <a:t> Y al final guardar la tabla con: Ctrl W</a:t>
            </a:r>
            <a:endParaRPr lang="es-E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428596" y="357166"/>
            <a:ext cx="828680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u="sng" dirty="0" smtClean="0">
                <a:solidFill>
                  <a:schemeClr val="bg1">
                    <a:lumMod val="50000"/>
                  </a:schemeClr>
                </a:solidFill>
              </a:rPr>
              <a:t>Ejercicio:</a:t>
            </a:r>
          </a:p>
          <a:p>
            <a:endParaRPr lang="es-ES" sz="2400" b="1" u="sng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s-PE" dirty="0" smtClean="0"/>
              <a:t>Este ejercicio es un repaso completo a todo lo visto en Access. El ejercicio esta basado en un colegio manejando todos los datos de alumnos, profesores, notas y evaluaciones.</a:t>
            </a:r>
            <a:endParaRPr lang="es-ES" dirty="0" smtClean="0"/>
          </a:p>
          <a:p>
            <a:r>
              <a:rPr lang="es-PE" dirty="0" smtClean="0"/>
              <a:t> </a:t>
            </a:r>
            <a:endParaRPr lang="es-ES" dirty="0" smtClean="0"/>
          </a:p>
          <a:p>
            <a:r>
              <a:rPr lang="es-PE" dirty="0" smtClean="0"/>
              <a:t>- Crea una nueva base de datos llamada </a:t>
            </a:r>
            <a:r>
              <a:rPr lang="es-PE" b="1" dirty="0" smtClean="0"/>
              <a:t>COLEGIO</a:t>
            </a:r>
            <a:r>
              <a:rPr lang="es-PE" dirty="0" smtClean="0"/>
              <a:t>.</a:t>
            </a:r>
            <a:endParaRPr lang="es-ES" dirty="0" smtClean="0"/>
          </a:p>
          <a:p>
            <a:r>
              <a:rPr lang="es-PE" dirty="0" smtClean="0"/>
              <a:t>- Crear dentro de la misma la siguiente tabla, con el nombre </a:t>
            </a:r>
            <a:r>
              <a:rPr lang="es-PE" b="1" dirty="0" smtClean="0"/>
              <a:t>ALUMNOS</a:t>
            </a:r>
            <a:r>
              <a:rPr lang="es-PE" dirty="0" smtClean="0"/>
              <a:t>:</a:t>
            </a:r>
            <a:endParaRPr lang="es-ES" dirty="0" smtClean="0"/>
          </a:p>
          <a:p>
            <a:r>
              <a:rPr lang="es-PE" sz="2400" dirty="0" smtClean="0"/>
              <a:t> </a:t>
            </a:r>
            <a:endParaRPr lang="es-ES" sz="2400" dirty="0" smtClean="0"/>
          </a:p>
          <a:p>
            <a:endParaRPr lang="es-ES" sz="2400" b="1" u="sng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es-ES" sz="2400" b="1" u="sng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s-ES" sz="2400" b="1" u="sng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endParaRPr lang="es-ES" sz="2400" b="1" u="sng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026" name="Picture 2" descr="C:\Documents and Settings\Administrador\Escritorio\Dibuj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57422" y="3000372"/>
            <a:ext cx="3490918" cy="34290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Mirador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248</TotalTime>
  <Words>261</Words>
  <Application>Microsoft Office PowerPoint</Application>
  <PresentationFormat>Presentación en pantalla (4:3)</PresentationFormat>
  <Paragraphs>61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Mirador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</vt:vector>
  </TitlesOfParts>
  <Company>EvoSistemasGP®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/-/ GP /-/</dc:creator>
  <cp:lastModifiedBy>/-/ GP /-/</cp:lastModifiedBy>
  <cp:revision>32</cp:revision>
  <dcterms:created xsi:type="dcterms:W3CDTF">2012-01-20T15:24:07Z</dcterms:created>
  <dcterms:modified xsi:type="dcterms:W3CDTF">2012-02-03T14:28:56Z</dcterms:modified>
</cp:coreProperties>
</file>